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62" r:id="rId1"/>
  </p:sldMasterIdLst>
  <p:notesMasterIdLst>
    <p:notesMasterId r:id="rId16"/>
  </p:notesMasterIdLst>
  <p:sldIdLst>
    <p:sldId id="256" r:id="rId2"/>
    <p:sldId id="267" r:id="rId3"/>
    <p:sldId id="270" r:id="rId4"/>
    <p:sldId id="264" r:id="rId5"/>
    <p:sldId id="257" r:id="rId6"/>
    <p:sldId id="258" r:id="rId7"/>
    <p:sldId id="259" r:id="rId8"/>
    <p:sldId id="268" r:id="rId9"/>
    <p:sldId id="266" r:id="rId10"/>
    <p:sldId id="260" r:id="rId11"/>
    <p:sldId id="261" r:id="rId12"/>
    <p:sldId id="262" r:id="rId13"/>
    <p:sldId id="265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FF5050"/>
    <a:srgbClr val="99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35" autoAdjust="0"/>
    <p:restoredTop sz="95250" autoAdjust="0"/>
  </p:normalViewPr>
  <p:slideViewPr>
    <p:cSldViewPr snapToGrid="0">
      <p:cViewPr varScale="1">
        <p:scale>
          <a:sx n="119" d="100"/>
          <a:sy n="119" d="100"/>
        </p:scale>
        <p:origin x="998" y="96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1.xml"/><Relationship Id="rId3" Type="http://schemas.openxmlformats.org/officeDocument/2006/relationships/slide" Target="slides/slide5.xml"/><Relationship Id="rId7" Type="http://schemas.openxmlformats.org/officeDocument/2006/relationships/slide" Target="slides/slide10.xml"/><Relationship Id="rId2" Type="http://schemas.openxmlformats.org/officeDocument/2006/relationships/slide" Target="slides/slide4.xml"/><Relationship Id="rId1" Type="http://schemas.openxmlformats.org/officeDocument/2006/relationships/slide" Target="slides/slide1.xml"/><Relationship Id="rId6" Type="http://schemas.openxmlformats.org/officeDocument/2006/relationships/slide" Target="slides/slide9.xml"/><Relationship Id="rId5" Type="http://schemas.openxmlformats.org/officeDocument/2006/relationships/slide" Target="slides/slide7.xml"/><Relationship Id="rId10" Type="http://schemas.openxmlformats.org/officeDocument/2006/relationships/slide" Target="slides/slide13.xml"/><Relationship Id="rId4" Type="http://schemas.openxmlformats.org/officeDocument/2006/relationships/slide" Target="slides/slide6.xml"/><Relationship Id="rId9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gif>
</file>

<file path=ppt/media/image13.gif>
</file>

<file path=ppt/media/image2.jpg>
</file>

<file path=ppt/media/image3.gif>
</file>

<file path=ppt/media/image4.gif>
</file>

<file path=ppt/media/image5.gif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297B84-F151-4E3A-9A4B-495ED962E452}" type="datetimeFigureOut">
              <a:rPr lang="fr-CA" smtClean="0"/>
              <a:t>2017-12-05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AD58B3-1735-42F0-B469-CD56BAA355F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07567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D58B3-1735-42F0-B469-CD56BAA355F1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9019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D58B3-1735-42F0-B469-CD56BAA355F1}" type="slidenum">
              <a:rPr lang="fr-CA" smtClean="0"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33882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 voyage commence</a:t>
            </a:r>
          </a:p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D58B3-1735-42F0-B469-CD56BAA355F1}" type="slidenum">
              <a:rPr lang="fr-CA" smtClean="0"/>
              <a:t>14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9446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92311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43592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25078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09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5758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5829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4299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70950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79220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7700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18939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24029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338706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08154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27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40244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92035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45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  <p:sldLayoutId id="2147483974" r:id="rId12"/>
    <p:sldLayoutId id="2147483975" r:id="rId13"/>
    <p:sldLayoutId id="2147483976" r:id="rId14"/>
    <p:sldLayoutId id="2147483977" r:id="rId15"/>
    <p:sldLayoutId id="2147483978" r:id="rId16"/>
    <p:sldLayoutId id="214748397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8D64E-B5FC-453B-910D-B3731A2793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Satellite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36217-4042-43D3-BD97-3B46EDD478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7634830" cy="861420"/>
          </a:xfrm>
        </p:spPr>
        <p:txBody>
          <a:bodyPr>
            <a:normAutofit/>
          </a:bodyPr>
          <a:lstStyle/>
          <a:p>
            <a:r>
              <a:rPr lang="en-CA" dirty="0"/>
              <a:t>PAR GABRIEL CYR ET MARC-ANDRÉ DAIGNEAULT </a:t>
            </a:r>
            <a:br>
              <a:rPr lang="en-CA" dirty="0"/>
            </a:br>
            <a:r>
              <a:rPr lang="en-CA" dirty="0"/>
              <a:t>OUTILS INTÉGRÉS BASE DE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2DBE9-E009-4FE3-B608-683F0518D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894" y="1688941"/>
            <a:ext cx="2753566" cy="183423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65C78EB-4938-40E5-B895-DE89C9C19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9994" y="1133060"/>
            <a:ext cx="3703983" cy="277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46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6BE0D-B8C7-4B71-A335-8DDF2CAE2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Avantages et inconvénients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11261-2768-46F7-A630-AEF0C5A0CD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rgbClr val="99FF99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1900" b="1" u="sng" dirty="0"/>
              <a:t>Avantages</a:t>
            </a:r>
            <a:r>
              <a:rPr lang="fr-CA" b="1" u="sng" dirty="0"/>
              <a:t>:</a:t>
            </a:r>
          </a:p>
          <a:p>
            <a:r>
              <a:rPr lang="fr-CA" dirty="0"/>
              <a:t>Minimisation des communications avec la base de données</a:t>
            </a:r>
          </a:p>
          <a:p>
            <a:r>
              <a:rPr lang="fr-CA" dirty="0"/>
              <a:t>On laisse la gestion et l’entreposage des objets des différentes classes au programme</a:t>
            </a:r>
          </a:p>
          <a:p>
            <a:r>
              <a:rPr lang="fr-CA" dirty="0"/>
              <a:t>Méthodes intuitives et enchaînées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71304FB-03B3-462A-86F2-C0DAECB35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rgbClr val="FF7C80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b="1" u="sng" dirty="0"/>
              <a:t>Inconvénients</a:t>
            </a:r>
            <a:r>
              <a:rPr lang="fr-CA" sz="1350" b="1" u="sng" dirty="0"/>
              <a:t>:</a:t>
            </a:r>
            <a:endParaRPr lang="fr-CA" dirty="0"/>
          </a:p>
          <a:p>
            <a:r>
              <a:rPr lang="fr-CA" dirty="0"/>
              <a:t>Traitements des données plus longs et moins efficaces en Java</a:t>
            </a:r>
          </a:p>
          <a:p>
            <a:r>
              <a:rPr lang="fr-CA" dirty="0"/>
              <a:t>API de méthodes limité</a:t>
            </a: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716828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BABE5-9201-44E3-BB31-B12E0C244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Derrière le programme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FEAAD-1056-40A8-B4AE-8D4EBB36E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215" y="2851863"/>
            <a:ext cx="6806793" cy="2562225"/>
          </a:xfrm>
        </p:spPr>
        <p:txBody>
          <a:bodyPr/>
          <a:lstStyle/>
          <a:p>
            <a:r>
              <a:rPr lang="fr-CA" dirty="0"/>
              <a:t>JDBC (</a:t>
            </a:r>
            <a:r>
              <a:rPr lang="fr-CA" dirty="0" err="1"/>
              <a:t>connection</a:t>
            </a:r>
            <a:r>
              <a:rPr lang="fr-CA" dirty="0"/>
              <a:t>, </a:t>
            </a:r>
            <a:r>
              <a:rPr lang="fr-CA" dirty="0" err="1"/>
              <a:t>statement</a:t>
            </a:r>
            <a:r>
              <a:rPr lang="fr-CA" dirty="0"/>
              <a:t>, </a:t>
            </a:r>
            <a:r>
              <a:rPr lang="fr-CA" dirty="0" err="1"/>
              <a:t>executeUpdate</a:t>
            </a:r>
            <a:r>
              <a:rPr lang="fr-CA" dirty="0"/>
              <a:t>, etc.)</a:t>
            </a:r>
          </a:p>
          <a:p>
            <a:r>
              <a:rPr lang="fr-CA" dirty="0"/>
              <a:t>Notion d’intermédiaire entre un programme et la base de données</a:t>
            </a:r>
          </a:p>
          <a:p>
            <a:r>
              <a:rPr lang="fr-CA" dirty="0">
                <a:solidFill>
                  <a:schemeClr val="tx1"/>
                </a:solidFill>
              </a:rPr>
              <a:t>Java </a:t>
            </a:r>
            <a:r>
              <a:rPr lang="fr-CA" dirty="0" err="1">
                <a:solidFill>
                  <a:schemeClr val="tx1"/>
                </a:solidFill>
              </a:rPr>
              <a:t>Reflection</a:t>
            </a:r>
            <a:r>
              <a:rPr lang="fr-CA" dirty="0">
                <a:solidFill>
                  <a:schemeClr val="tx1"/>
                </a:solidFill>
              </a:rPr>
              <a:t> avec le </a:t>
            </a:r>
            <a:r>
              <a:rPr lang="fr-CA" dirty="0" err="1">
                <a:solidFill>
                  <a:schemeClr val="tx1"/>
                </a:solidFill>
              </a:rPr>
              <a:t>ClassLoader</a:t>
            </a:r>
            <a:endParaRPr lang="en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2630A6B-F73A-4DEB-85EB-AE70B52CD89B}"/>
              </a:ext>
            </a:extLst>
          </p:cNvPr>
          <p:cNvSpPr txBox="1"/>
          <p:nvPr/>
        </p:nvSpPr>
        <p:spPr>
          <a:xfrm>
            <a:off x="0" y="541408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/>
              <a:t>Mais… c’est quoi Java </a:t>
            </a:r>
            <a:r>
              <a:rPr lang="fr-CA" dirty="0" err="1"/>
              <a:t>Reflection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39644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7BEAC-09F9-41A3-9A16-A420D17C4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Java 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4918A-AF46-4F48-8FFA-48B8E4340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216" y="2809875"/>
            <a:ext cx="6619244" cy="807269"/>
          </a:xfrm>
        </p:spPr>
        <p:txBody>
          <a:bodyPr>
            <a:normAutofit fontScale="92500" lnSpcReduction="10000"/>
          </a:bodyPr>
          <a:lstStyle/>
          <a:p>
            <a:r>
              <a:rPr lang="fr-CA" dirty="0"/>
              <a:t>Permet d’aller chercher grâce au </a:t>
            </a:r>
            <a:r>
              <a:rPr lang="fr-CA" dirty="0" err="1"/>
              <a:t>classLoader</a:t>
            </a:r>
            <a:r>
              <a:rPr lang="fr-CA" dirty="0"/>
              <a:t> la classe d’un objet, ses attributs, ses méthodes et les invoquer , ses constructeurs,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2384B5-ABEF-43FB-86BB-18D118AC7D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" y="3982787"/>
            <a:ext cx="5998006" cy="807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67775D-2372-4720-B48C-FD0510012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70" y="4849018"/>
            <a:ext cx="6201664" cy="91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823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62C35-57C5-433A-A024-DA5FDE67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Fonctionnalités à implémenter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35D0F-FE40-4714-A3DB-2A52C3CD8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970" y="2538977"/>
            <a:ext cx="6619244" cy="2562225"/>
          </a:xfrm>
        </p:spPr>
        <p:txBody>
          <a:bodyPr/>
          <a:lstStyle/>
          <a:p>
            <a:r>
              <a:rPr lang="fr-CA" dirty="0"/>
              <a:t>Relations (one to </a:t>
            </a:r>
            <a:r>
              <a:rPr lang="fr-CA" dirty="0" err="1"/>
              <a:t>many</a:t>
            </a:r>
            <a:r>
              <a:rPr lang="fr-CA" dirty="0"/>
              <a:t>, </a:t>
            </a:r>
            <a:r>
              <a:rPr lang="fr-CA" dirty="0" err="1"/>
              <a:t>many</a:t>
            </a:r>
            <a:r>
              <a:rPr lang="fr-CA" dirty="0"/>
              <a:t> to </a:t>
            </a:r>
            <a:r>
              <a:rPr lang="fr-CA" dirty="0" err="1"/>
              <a:t>many</a:t>
            </a:r>
            <a:r>
              <a:rPr lang="fr-CA" dirty="0"/>
              <a:t>, etc.)</a:t>
            </a:r>
          </a:p>
          <a:p>
            <a:r>
              <a:rPr lang="fr-CA" dirty="0"/>
              <a:t>Héritage avec type d’écriture SQL</a:t>
            </a:r>
          </a:p>
          <a:p>
            <a:r>
              <a:rPr lang="fr-CA" dirty="0"/>
              <a:t>Davantage de méthodes de </a:t>
            </a:r>
            <a:r>
              <a:rPr lang="fr-CA" dirty="0" err="1"/>
              <a:t>find</a:t>
            </a:r>
            <a:r>
              <a:rPr lang="fr-CA" dirty="0"/>
              <a:t> personnalisées</a:t>
            </a:r>
          </a:p>
          <a:p>
            <a:r>
              <a:rPr lang="fr-CA" dirty="0"/>
              <a:t>Davantage de méthodes de </a:t>
            </a:r>
            <a:r>
              <a:rPr lang="fr-CA" dirty="0" err="1"/>
              <a:t>fetch</a:t>
            </a:r>
            <a:r>
              <a:rPr lang="fr-CA" dirty="0"/>
              <a:t> personnalisées</a:t>
            </a:r>
          </a:p>
          <a:p>
            <a:endParaRPr lang="en-CA" dirty="0"/>
          </a:p>
          <a:p>
            <a:endParaRPr lang="en-CA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43AEC9B-D2A6-49BC-9C91-5B4CC58F7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440" y="4545496"/>
            <a:ext cx="4111119" cy="231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206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7E9E33-DE11-4444-AC9A-405DFE5FD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 voyage commence…..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69B548-59A0-4659-BE40-6AA2AB674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3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2D3AC-C7EE-4B21-8EF2-33EAB16B9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Plan de match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4071E-B2BC-41CC-9699-95A452F65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fr-CA" dirty="0"/>
              <a:t>Prérequis</a:t>
            </a:r>
            <a:r>
              <a:rPr lang="en-CA" dirty="0"/>
              <a:t> </a:t>
            </a:r>
            <a:r>
              <a:rPr lang="fr-CA" dirty="0"/>
              <a:t>d’utilisation</a:t>
            </a:r>
            <a:r>
              <a:rPr lang="en-CA" dirty="0"/>
              <a:t> </a:t>
            </a:r>
            <a:r>
              <a:rPr lang="fr-CA" dirty="0"/>
              <a:t>obligatoires</a:t>
            </a:r>
          </a:p>
          <a:p>
            <a:pPr>
              <a:buFont typeface="+mj-lt"/>
              <a:buAutoNum type="arabicPeriod"/>
            </a:pPr>
            <a:r>
              <a:rPr lang="fr-CA" dirty="0"/>
              <a:t>Schéma du fonctionnement</a:t>
            </a:r>
          </a:p>
          <a:p>
            <a:pPr>
              <a:buFont typeface="+mj-lt"/>
              <a:buAutoNum type="arabicPeriod"/>
            </a:pPr>
            <a:r>
              <a:rPr lang="fr-CA" dirty="0"/>
              <a:t>Échantillon d</a:t>
            </a:r>
            <a:r>
              <a:rPr lang="en-CA" dirty="0"/>
              <a:t>’API : fetch &amp; find</a:t>
            </a:r>
          </a:p>
          <a:p>
            <a:pPr>
              <a:buFont typeface="+mj-lt"/>
              <a:buAutoNum type="arabicPeriod"/>
            </a:pPr>
            <a:r>
              <a:rPr lang="en-CA" dirty="0"/>
              <a:t>Demonstration </a:t>
            </a:r>
          </a:p>
          <a:p>
            <a:pPr>
              <a:buFont typeface="+mj-lt"/>
              <a:buAutoNum type="arabicPeriod"/>
            </a:pPr>
            <a:r>
              <a:rPr lang="fr-CA" dirty="0"/>
              <a:t>Avantages et inconvénients</a:t>
            </a:r>
          </a:p>
          <a:p>
            <a:pPr>
              <a:buFont typeface="+mj-lt"/>
              <a:buAutoNum type="arabicPeriod"/>
            </a:pPr>
            <a:r>
              <a:rPr lang="en-CA" dirty="0"/>
              <a:t>Derrière le programme</a:t>
            </a:r>
          </a:p>
          <a:p>
            <a:pPr>
              <a:buFont typeface="+mj-lt"/>
              <a:buAutoNum type="arabicPeriod"/>
            </a:pPr>
            <a:r>
              <a:rPr lang="en-CA" dirty="0"/>
              <a:t>Java  Reflection</a:t>
            </a:r>
          </a:p>
          <a:p>
            <a:pPr>
              <a:buFont typeface="+mj-lt"/>
              <a:buAutoNum type="arabicPeriod"/>
            </a:pPr>
            <a:r>
              <a:rPr lang="fr-CA" dirty="0"/>
              <a:t>Fonctionnalités à implémenter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206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5EC9F670-4EF2-4C7F-9ECE-E7572BC19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3200" dirty="0"/>
              <a:t>Bienvenue dans le futur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2B100096-CFBB-4548-809E-B41E3CAF067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Augmenter la rapidité de développement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Réduire les erreurs cote BD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Simplifier la gestion des données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63E5AC3-7ECF-46CF-8725-0C4B56407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191" y="3888621"/>
            <a:ext cx="2097157" cy="146801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AE8D2FD1-51BD-43A4-BB02-BDE6C9ED44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044" y="3888621"/>
            <a:ext cx="2097157" cy="146801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9665F705-4B4E-4787-A526-93BDCD1DA9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9976" y="1702904"/>
            <a:ext cx="4258371" cy="214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59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6810-A5AB-4379-B527-5529E55E3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123" y="734941"/>
            <a:ext cx="6343672" cy="934832"/>
          </a:xfrm>
        </p:spPr>
        <p:txBody>
          <a:bodyPr>
            <a:normAutofit fontScale="90000"/>
          </a:bodyPr>
          <a:lstStyle/>
          <a:p>
            <a:r>
              <a:rPr lang="fr-CA" dirty="0"/>
              <a:t>Prérequis d’utilisation obligatoires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731D-00A5-495A-985D-53CBEBF86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123" y="2551043"/>
            <a:ext cx="6619244" cy="2954223"/>
          </a:xfrm>
        </p:spPr>
        <p:txBody>
          <a:bodyPr>
            <a:normAutofit/>
          </a:bodyPr>
          <a:lstStyle/>
          <a:p>
            <a:r>
              <a:rPr lang="fr-CA" dirty="0"/>
              <a:t>Avoir un projet Java</a:t>
            </a:r>
          </a:p>
          <a:p>
            <a:r>
              <a:rPr lang="fr-CA" dirty="0"/>
              <a:t>Importer la librairie Satellite </a:t>
            </a:r>
          </a:p>
          <a:p>
            <a:r>
              <a:rPr lang="fr-CA" dirty="0"/>
              <a:t>Un SGBD SQL (MySQL de préférence)</a:t>
            </a:r>
          </a:p>
          <a:p>
            <a:r>
              <a:rPr lang="fr-CA" dirty="0"/>
              <a:t>Indiquer avec  « @Id » l’attribut identifiant de la classe</a:t>
            </a:r>
          </a:p>
          <a:p>
            <a:r>
              <a:rPr lang="fr-CA" dirty="0"/>
              <a:t>La classe doit posséder un constructeur vide</a:t>
            </a:r>
          </a:p>
          <a:p>
            <a:r>
              <a:rPr lang="fr-CA" dirty="0"/>
              <a:t>C’est tout !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30468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527B1-FE38-423E-AA74-27A04170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Schéma du fonctionnement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8E853C8-EB32-4595-8C43-5405DCACB088}"/>
              </a:ext>
            </a:extLst>
          </p:cNvPr>
          <p:cNvSpPr/>
          <p:nvPr/>
        </p:nvSpPr>
        <p:spPr>
          <a:xfrm>
            <a:off x="786316" y="3446461"/>
            <a:ext cx="1577363" cy="1356620"/>
          </a:xfrm>
          <a:prstGeom prst="round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350" dirty="0"/>
              <a:t>Programme Java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C998D2C-C5D9-44B7-9634-7A03D51772F4}"/>
              </a:ext>
            </a:extLst>
          </p:cNvPr>
          <p:cNvSpPr/>
          <p:nvPr/>
        </p:nvSpPr>
        <p:spPr>
          <a:xfrm>
            <a:off x="6145568" y="3429001"/>
            <a:ext cx="1663913" cy="1355201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350" dirty="0">
                <a:solidFill>
                  <a:schemeClr val="bg1"/>
                </a:solidFill>
              </a:rPr>
              <a:t>Base de </a:t>
            </a:r>
            <a:r>
              <a:rPr lang="en-CA" sz="1350" dirty="0" err="1">
                <a:solidFill>
                  <a:schemeClr val="bg1"/>
                </a:solidFill>
              </a:rPr>
              <a:t>données</a:t>
            </a:r>
            <a:endParaRPr lang="en-CA" sz="135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C341ED1-133D-41E4-965B-471A2E2A3CF3}"/>
              </a:ext>
            </a:extLst>
          </p:cNvPr>
          <p:cNvSpPr/>
          <p:nvPr/>
        </p:nvSpPr>
        <p:spPr>
          <a:xfrm>
            <a:off x="3009369" y="3522013"/>
            <a:ext cx="2490187" cy="11319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350" dirty="0"/>
              <a:t>                 Satellite</a:t>
            </a:r>
          </a:p>
          <a:p>
            <a:pPr algn="ctr"/>
            <a:r>
              <a:rPr lang="en-CA" sz="1350" dirty="0"/>
              <a:t>                 (singleton)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802400E-4233-427C-977B-77D25216DA11}"/>
              </a:ext>
            </a:extLst>
          </p:cNvPr>
          <p:cNvSpPr/>
          <p:nvPr/>
        </p:nvSpPr>
        <p:spPr>
          <a:xfrm>
            <a:off x="2976239" y="4839943"/>
            <a:ext cx="2583402" cy="23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E32A4CC-D77E-4F73-A784-39405DE91E42}"/>
              </a:ext>
            </a:extLst>
          </p:cNvPr>
          <p:cNvSpPr/>
          <p:nvPr/>
        </p:nvSpPr>
        <p:spPr>
          <a:xfrm rot="10800000">
            <a:off x="2849732" y="3097708"/>
            <a:ext cx="2709909" cy="23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1C22C-1182-4D4A-93A1-BD08C98C7482}"/>
              </a:ext>
            </a:extLst>
          </p:cNvPr>
          <p:cNvSpPr txBox="1"/>
          <p:nvPr/>
        </p:nvSpPr>
        <p:spPr>
          <a:xfrm>
            <a:off x="2976239" y="2716132"/>
            <a:ext cx="258340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350" dirty="0"/>
              <a:t>Instancie les données SQL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4FC5FC-A2AA-4B2A-A260-011A4A8052E1}"/>
              </a:ext>
            </a:extLst>
          </p:cNvPr>
          <p:cNvSpPr txBox="1"/>
          <p:nvPr/>
        </p:nvSpPr>
        <p:spPr>
          <a:xfrm>
            <a:off x="2976239" y="5264248"/>
            <a:ext cx="258340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350" dirty="0"/>
              <a:t>Transforme les objets Java en données SQL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5A42EB-4DD3-48B0-8552-345464304DD3}"/>
              </a:ext>
            </a:extLst>
          </p:cNvPr>
          <p:cNvSpPr/>
          <p:nvPr/>
        </p:nvSpPr>
        <p:spPr>
          <a:xfrm>
            <a:off x="3100096" y="3591540"/>
            <a:ext cx="713792" cy="97947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350" dirty="0"/>
              <a:t>JDBC</a:t>
            </a:r>
          </a:p>
        </p:txBody>
      </p:sp>
    </p:spTree>
    <p:extLst>
      <p:ext uri="{BB962C8B-B14F-4D97-AF65-F5344CB8AC3E}">
        <p14:creationId xmlns:p14="http://schemas.microsoft.com/office/powerpoint/2010/main" val="2975012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527B1-FE38-423E-AA74-27A04170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dirty="0"/>
              <a:t>Schéma du fonctionnement (suite)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8E853C8-EB32-4595-8C43-5405DCACB088}"/>
              </a:ext>
            </a:extLst>
          </p:cNvPr>
          <p:cNvSpPr/>
          <p:nvPr/>
        </p:nvSpPr>
        <p:spPr>
          <a:xfrm>
            <a:off x="786316" y="3446461"/>
            <a:ext cx="1577363" cy="1356620"/>
          </a:xfrm>
          <a:prstGeom prst="round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350" dirty="0"/>
              <a:t>Programme Java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C998D2C-C5D9-44B7-9634-7A03D51772F4}"/>
              </a:ext>
            </a:extLst>
          </p:cNvPr>
          <p:cNvSpPr/>
          <p:nvPr/>
        </p:nvSpPr>
        <p:spPr>
          <a:xfrm>
            <a:off x="6693772" y="3447880"/>
            <a:ext cx="1663913" cy="1355201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350" dirty="0">
                <a:solidFill>
                  <a:schemeClr val="bg1"/>
                </a:solidFill>
              </a:rPr>
              <a:t>Base de </a:t>
            </a:r>
            <a:r>
              <a:rPr lang="en-CA" sz="1350" dirty="0" err="1">
                <a:solidFill>
                  <a:schemeClr val="bg1"/>
                </a:solidFill>
              </a:rPr>
              <a:t>données</a:t>
            </a:r>
            <a:endParaRPr lang="en-CA" sz="135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C341ED1-133D-41E4-965B-471A2E2A3CF3}"/>
              </a:ext>
            </a:extLst>
          </p:cNvPr>
          <p:cNvSpPr/>
          <p:nvPr/>
        </p:nvSpPr>
        <p:spPr>
          <a:xfrm>
            <a:off x="3622090" y="3313195"/>
            <a:ext cx="1640142" cy="16231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350" dirty="0"/>
              <a:t>Entrepôt de données</a:t>
            </a:r>
            <a:br>
              <a:rPr lang="fr-CA" sz="1350" dirty="0"/>
            </a:br>
            <a:r>
              <a:rPr lang="fr-CA" sz="1350" dirty="0"/>
              <a:t>(en attente</a:t>
            </a:r>
            <a:r>
              <a:rPr lang="en-CA" sz="1350" dirty="0"/>
              <a:t>)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802400E-4233-427C-977B-77D25216DA11}"/>
              </a:ext>
            </a:extLst>
          </p:cNvPr>
          <p:cNvSpPr/>
          <p:nvPr/>
        </p:nvSpPr>
        <p:spPr>
          <a:xfrm>
            <a:off x="2586727" y="4005632"/>
            <a:ext cx="762374" cy="23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D607D49-3C8A-4531-B48B-914180712557}"/>
              </a:ext>
            </a:extLst>
          </p:cNvPr>
          <p:cNvSpPr/>
          <p:nvPr/>
        </p:nvSpPr>
        <p:spPr>
          <a:xfrm>
            <a:off x="5499714" y="3978027"/>
            <a:ext cx="719094" cy="23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63F3D3-D3A6-4986-BB2A-BE6FEAFAD492}"/>
              </a:ext>
            </a:extLst>
          </p:cNvPr>
          <p:cNvSpPr txBox="1"/>
          <p:nvPr/>
        </p:nvSpPr>
        <p:spPr>
          <a:xfrm>
            <a:off x="2636668" y="3660374"/>
            <a:ext cx="83894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350" dirty="0"/>
              <a:t>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BF7B14-545D-4F26-BBFF-07AC0377892B}"/>
              </a:ext>
            </a:extLst>
          </p:cNvPr>
          <p:cNvSpPr txBox="1"/>
          <p:nvPr/>
        </p:nvSpPr>
        <p:spPr>
          <a:xfrm>
            <a:off x="5499714" y="3660374"/>
            <a:ext cx="95657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350" dirty="0"/>
              <a:t>push</a:t>
            </a:r>
          </a:p>
        </p:txBody>
      </p:sp>
    </p:spTree>
    <p:extLst>
      <p:ext uri="{BB962C8B-B14F-4D97-AF65-F5344CB8AC3E}">
        <p14:creationId xmlns:p14="http://schemas.microsoft.com/office/powerpoint/2010/main" val="191518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527B1-FE38-423E-AA74-27A04170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dirty="0"/>
              <a:t>Schéma du fonctionnement (suite)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8E853C8-EB32-4595-8C43-5405DCACB088}"/>
              </a:ext>
            </a:extLst>
          </p:cNvPr>
          <p:cNvSpPr/>
          <p:nvPr/>
        </p:nvSpPr>
        <p:spPr>
          <a:xfrm>
            <a:off x="786316" y="3446461"/>
            <a:ext cx="1577363" cy="1356620"/>
          </a:xfrm>
          <a:prstGeom prst="round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350" dirty="0"/>
              <a:t>Programme Java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C998D2C-C5D9-44B7-9634-7A03D51772F4}"/>
              </a:ext>
            </a:extLst>
          </p:cNvPr>
          <p:cNvSpPr/>
          <p:nvPr/>
        </p:nvSpPr>
        <p:spPr>
          <a:xfrm>
            <a:off x="6718852" y="3467938"/>
            <a:ext cx="1488041" cy="1355201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350" dirty="0">
                <a:solidFill>
                  <a:schemeClr val="bg1"/>
                </a:solidFill>
              </a:rPr>
              <a:t>Base de </a:t>
            </a:r>
            <a:r>
              <a:rPr lang="en-CA" sz="1350" dirty="0" err="1">
                <a:solidFill>
                  <a:schemeClr val="bg1"/>
                </a:solidFill>
              </a:rPr>
              <a:t>données</a:t>
            </a:r>
            <a:endParaRPr lang="en-CA" sz="135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C341ED1-133D-41E4-965B-471A2E2A3CF3}"/>
              </a:ext>
            </a:extLst>
          </p:cNvPr>
          <p:cNvSpPr/>
          <p:nvPr/>
        </p:nvSpPr>
        <p:spPr>
          <a:xfrm>
            <a:off x="3832221" y="3340620"/>
            <a:ext cx="1430914" cy="1609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350" dirty="0"/>
              <a:t>Résultats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802400E-4233-427C-977B-77D25216DA11}"/>
              </a:ext>
            </a:extLst>
          </p:cNvPr>
          <p:cNvSpPr/>
          <p:nvPr/>
        </p:nvSpPr>
        <p:spPr>
          <a:xfrm rot="10800000">
            <a:off x="2663490" y="3462985"/>
            <a:ext cx="932215" cy="23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58B2772-23DF-4481-A1C8-57DE3B38A57A}"/>
              </a:ext>
            </a:extLst>
          </p:cNvPr>
          <p:cNvSpPr/>
          <p:nvPr/>
        </p:nvSpPr>
        <p:spPr>
          <a:xfrm rot="10800000">
            <a:off x="5499651" y="3978941"/>
            <a:ext cx="949043" cy="23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0C48FE-1A35-4883-B7F4-E6204EDF35F8}"/>
              </a:ext>
            </a:extLst>
          </p:cNvPr>
          <p:cNvSpPr txBox="1"/>
          <p:nvPr/>
        </p:nvSpPr>
        <p:spPr>
          <a:xfrm>
            <a:off x="2922553" y="3169462"/>
            <a:ext cx="117185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350" dirty="0"/>
              <a:t>find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8C7CEB-C446-41B6-933F-FAEDB893D146}"/>
              </a:ext>
            </a:extLst>
          </p:cNvPr>
          <p:cNvSpPr txBox="1"/>
          <p:nvPr/>
        </p:nvSpPr>
        <p:spPr>
          <a:xfrm>
            <a:off x="5551373" y="3670704"/>
            <a:ext cx="84559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350" dirty="0"/>
              <a:t>fetch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770BB0FB-C72B-40A0-B3F4-B6B3578709B3}"/>
              </a:ext>
            </a:extLst>
          </p:cNvPr>
          <p:cNvSpPr/>
          <p:nvPr/>
        </p:nvSpPr>
        <p:spPr>
          <a:xfrm>
            <a:off x="2663490" y="4075551"/>
            <a:ext cx="932215" cy="23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0DBDC0-E860-4E52-8B65-EDA0E2A176A7}"/>
              </a:ext>
            </a:extLst>
          </p:cNvPr>
          <p:cNvSpPr txBox="1"/>
          <p:nvPr/>
        </p:nvSpPr>
        <p:spPr>
          <a:xfrm>
            <a:off x="2764421" y="3820745"/>
            <a:ext cx="15139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350" dirty="0"/>
              <a:t>update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A931D66-7243-4DBD-BD62-14769C27B000}"/>
              </a:ext>
            </a:extLst>
          </p:cNvPr>
          <p:cNvSpPr/>
          <p:nvPr/>
        </p:nvSpPr>
        <p:spPr>
          <a:xfrm>
            <a:off x="2663490" y="4628826"/>
            <a:ext cx="932214" cy="23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0FFCB2-FEEB-4CFC-9D10-3542C98CF4B8}"/>
              </a:ext>
            </a:extLst>
          </p:cNvPr>
          <p:cNvSpPr txBox="1"/>
          <p:nvPr/>
        </p:nvSpPr>
        <p:spPr>
          <a:xfrm>
            <a:off x="2764421" y="4392397"/>
            <a:ext cx="15139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350" dirty="0"/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3182444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A2591-0736-4942-B817-EB7E17A84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Échantillon d’API : </a:t>
            </a:r>
            <a:r>
              <a:rPr lang="fr-CA" dirty="0" err="1"/>
              <a:t>fetch</a:t>
            </a:r>
            <a:r>
              <a:rPr lang="fr-CA" dirty="0"/>
              <a:t> &amp; </a:t>
            </a:r>
            <a:r>
              <a:rPr lang="fr-CA" dirty="0" err="1"/>
              <a:t>find</a:t>
            </a:r>
            <a:endParaRPr lang="fr-CA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3813920-0EA8-46B0-9977-6320DF7A7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69" y="2255699"/>
            <a:ext cx="8143461" cy="445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474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60A9EE6-08E6-44FB-A981-32944D8812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6440" y="1099102"/>
            <a:ext cx="5917679" cy="1444349"/>
          </a:xfrm>
        </p:spPr>
        <p:txBody>
          <a:bodyPr/>
          <a:lstStyle/>
          <a:p>
            <a:r>
              <a:rPr lang="en-CA" sz="7200" dirty="0" err="1"/>
              <a:t>Démos</a:t>
            </a:r>
            <a:r>
              <a:rPr lang="en-CA" dirty="0"/>
              <a:t> !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FE604-40AF-40AE-ACC8-8B9AE72790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CA" sz="4500" dirty="0" err="1"/>
              <a:t>Démos</a:t>
            </a:r>
            <a:r>
              <a:rPr lang="en-CA" sz="4500" dirty="0"/>
              <a:t> !</a:t>
            </a:r>
          </a:p>
          <a:p>
            <a:pPr marL="0" indent="0" algn="ctr">
              <a:buNone/>
            </a:pPr>
            <a:endParaRPr lang="en-CA" sz="450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F1B8A6C-9085-4CBC-B412-5BEAB01F3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35" y="3789293"/>
            <a:ext cx="4572000" cy="257175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927C8D1-8B1E-497C-873D-3562B50AA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165" y="646043"/>
            <a:ext cx="381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508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Salle d’ions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le d’ions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le d’ions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211</TotalTime>
  <Words>292</Words>
  <Application>Microsoft Office PowerPoint</Application>
  <PresentationFormat>Affichage à l'écran (4:3)</PresentationFormat>
  <Paragraphs>74</Paragraphs>
  <Slides>14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Salle d’ions</vt:lpstr>
      <vt:lpstr>Satellite</vt:lpstr>
      <vt:lpstr>Plan de match </vt:lpstr>
      <vt:lpstr>Bienvenue dans le futur</vt:lpstr>
      <vt:lpstr>Prérequis d’utilisation obligatoires</vt:lpstr>
      <vt:lpstr>Schéma du fonctionnement</vt:lpstr>
      <vt:lpstr>Schéma du fonctionnement (suite)</vt:lpstr>
      <vt:lpstr>Schéma du fonctionnement (suite)</vt:lpstr>
      <vt:lpstr>Échantillon d’API : fetch &amp; find</vt:lpstr>
      <vt:lpstr>Démos !</vt:lpstr>
      <vt:lpstr>Avantages et inconvénients</vt:lpstr>
      <vt:lpstr>Derrière le programme</vt:lpstr>
      <vt:lpstr>Java  Reflection</vt:lpstr>
      <vt:lpstr>Fonctionnalités à implémenter</vt:lpstr>
      <vt:lpstr>Le voyage commence…..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</dc:title>
  <dc:creator>GABSIRE</dc:creator>
  <cp:lastModifiedBy>Marc-André Daigneault</cp:lastModifiedBy>
  <cp:revision>45</cp:revision>
  <dcterms:created xsi:type="dcterms:W3CDTF">2017-12-03T22:53:40Z</dcterms:created>
  <dcterms:modified xsi:type="dcterms:W3CDTF">2017-12-05T18:32:33Z</dcterms:modified>
</cp:coreProperties>
</file>

<file path=docProps/thumbnail.jpeg>
</file>